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58" r:id="rId4"/>
    <p:sldId id="260" r:id="rId5"/>
    <p:sldId id="268" r:id="rId6"/>
    <p:sldId id="261" r:id="rId7"/>
    <p:sldId id="270" r:id="rId8"/>
    <p:sldId id="259" r:id="rId9"/>
    <p:sldId id="278" r:id="rId10"/>
    <p:sldId id="271" r:id="rId11"/>
    <p:sldId id="262" r:id="rId12"/>
    <p:sldId id="275" r:id="rId13"/>
    <p:sldId id="272" r:id="rId14"/>
    <p:sldId id="274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7/1/2016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17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0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A61952-A71A-439D-8722-3C9CD9D7B19D}" type="datetimeFigureOut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01/07/2016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1BC598-B25F-4417-8F39-55DD64C3B50F}" type="slidenum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371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371600"/>
            <a:ext cx="8915400" cy="2057400"/>
          </a:xfrm>
        </p:spPr>
        <p:txBody>
          <a:bodyPr/>
          <a:lstStyle/>
          <a:p>
            <a:r>
              <a:rPr lang="en-US" sz="3200" b="1" dirty="0"/>
              <a:t>Participatory assessment of yield response of climbing bean genotypes to different crop management options in two </a:t>
            </a:r>
            <a:r>
              <a:rPr lang="en-US" sz="3200" b="1" dirty="0" err="1"/>
              <a:t>agroecological</a:t>
            </a:r>
            <a:r>
              <a:rPr lang="en-US" sz="3200" b="1" dirty="0"/>
              <a:t> zones in central Malawi.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4038600"/>
            <a:ext cx="7162800" cy="1371600"/>
          </a:xfrm>
        </p:spPr>
        <p:txBody>
          <a:bodyPr/>
          <a:lstStyle/>
          <a:p>
            <a:r>
              <a:rPr lang="en-US" sz="2800" dirty="0" smtClean="0"/>
              <a:t>Chataika</a:t>
            </a:r>
            <a:r>
              <a:rPr lang="en-US" sz="2800" dirty="0"/>
              <a:t>, B., </a:t>
            </a:r>
            <a:r>
              <a:rPr lang="en-US" sz="2800" dirty="0" smtClean="0"/>
              <a:t>Ndengu</a:t>
            </a:r>
            <a:r>
              <a:rPr lang="en-US" sz="2800" dirty="0"/>
              <a:t>, </a:t>
            </a:r>
            <a:r>
              <a:rPr lang="en-US" sz="2800" dirty="0" err="1"/>
              <a:t>G</a:t>
            </a:r>
            <a:r>
              <a:rPr lang="en-US" sz="2800" dirty="0" err="1" smtClean="0"/>
              <a:t>.,Mponela</a:t>
            </a:r>
            <a:r>
              <a:rPr lang="en-US" sz="2800" dirty="0"/>
              <a:t>, P., </a:t>
            </a:r>
            <a:r>
              <a:rPr lang="en-US" sz="2800" dirty="0" smtClean="0"/>
              <a:t>Lulseged</a:t>
            </a:r>
            <a:r>
              <a:rPr lang="en-US" sz="2800" dirty="0"/>
              <a:t>, D. and </a:t>
            </a:r>
            <a:r>
              <a:rPr lang="en-US" sz="2800" dirty="0" smtClean="0"/>
              <a:t>Chirwa</a:t>
            </a:r>
            <a:r>
              <a:rPr lang="en-US" sz="2800" dirty="0"/>
              <a:t>, R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31234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2057400"/>
            <a:ext cx="1905000" cy="4648200"/>
          </a:xfrm>
        </p:spPr>
        <p:txBody>
          <a:bodyPr/>
          <a:lstStyle/>
          <a:p>
            <a:r>
              <a:rPr lang="en-US" sz="2000" b="1" dirty="0" smtClean="0"/>
              <a:t>N</a:t>
            </a:r>
            <a:r>
              <a:rPr lang="en-US" sz="2000" dirty="0" smtClean="0"/>
              <a:t> and </a:t>
            </a:r>
            <a:r>
              <a:rPr lang="en-US" sz="2000" b="1" dirty="0" smtClean="0"/>
              <a:t>B </a:t>
            </a:r>
            <a:r>
              <a:rPr lang="en-US" sz="2000" dirty="0" smtClean="0"/>
              <a:t>were deficient at both sites</a:t>
            </a:r>
          </a:p>
          <a:p>
            <a:pPr marL="114300" indent="0">
              <a:buNone/>
            </a:pPr>
            <a:endParaRPr lang="en-US" sz="2000" dirty="0" smtClean="0"/>
          </a:p>
          <a:p>
            <a:r>
              <a:rPr lang="en-US" sz="2000" b="1" dirty="0" smtClean="0"/>
              <a:t>SOC</a:t>
            </a:r>
            <a:r>
              <a:rPr lang="en-US" sz="2000" dirty="0" smtClean="0"/>
              <a:t> was deficient at </a:t>
            </a:r>
            <a:r>
              <a:rPr lang="en-US" sz="2000" dirty="0" err="1" smtClean="0"/>
              <a:t>Kandeu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7620000" cy="762000"/>
          </a:xfrm>
        </p:spPr>
        <p:txBody>
          <a:bodyPr/>
          <a:lstStyle/>
          <a:p>
            <a:r>
              <a:rPr lang="en-US" dirty="0" smtClean="0"/>
              <a:t>Initials soil characteristics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986276"/>
              </p:ext>
            </p:extLst>
          </p:nvPr>
        </p:nvGraphicFramePr>
        <p:xfrm>
          <a:off x="2133600" y="2066925"/>
          <a:ext cx="6583720" cy="4251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6175"/>
                <a:gridCol w="611238"/>
                <a:gridCol w="253791"/>
                <a:gridCol w="527685"/>
                <a:gridCol w="611238"/>
                <a:gridCol w="532710"/>
                <a:gridCol w="164108"/>
                <a:gridCol w="676247"/>
                <a:gridCol w="230777"/>
                <a:gridCol w="538479"/>
                <a:gridCol w="605473"/>
                <a:gridCol w="685799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Linthipe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Kandeu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Mean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Max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Min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Mean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Max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Min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Ca (mg/Kg)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2127.1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±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1132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8946.3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576.3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1491.8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545.5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3696.4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420.3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K (mg/Kg)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101.0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26.4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190.1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48.5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122.3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20.9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190.2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69.1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 (mg/Kg)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12.4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±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177.9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0.4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20.7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43.9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393.3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S (mg/Kg)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8.4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±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2.3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15.7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4.4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11.4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3.6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</a:rPr>
                        <a:t>N (%)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0.1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±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0.03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0.07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±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0.03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0.02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Micronutrients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</a:rPr>
                        <a:t>B (mg/Kg)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0.01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±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0.0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±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0.03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0.0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Mn (mg/kg)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65.9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19.5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125.8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18.2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70.2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17.7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142.3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29.8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Zn (mg/Kg)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1.2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±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Other variables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Al (mg/Kg)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950.6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111.7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1303.5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613.6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920.3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±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142.2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1214.8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468.5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pH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7.5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5.7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6.9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5.7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SOC (%)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2.7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±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1.4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10.1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0.6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1.6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±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8.0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0.5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740002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-152400"/>
            <a:ext cx="91440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1295400"/>
            <a:ext cx="8686800" cy="866775"/>
          </a:xfrm>
        </p:spPr>
        <p:txBody>
          <a:bodyPr/>
          <a:lstStyle/>
          <a:p>
            <a:r>
              <a:rPr lang="en-US" sz="2400" b="1" dirty="0" smtClean="0"/>
              <a:t>Effect management options on performance of climbing bean genotypes (Yield in </a:t>
            </a:r>
            <a:r>
              <a:rPr lang="en-GB" sz="2400" b="1" dirty="0"/>
              <a:t>t ha</a:t>
            </a:r>
            <a:r>
              <a:rPr lang="en-GB" sz="2400" b="1" baseline="30000" dirty="0"/>
              <a:t>-1</a:t>
            </a:r>
            <a:r>
              <a:rPr lang="en-US" sz="2400" b="1" dirty="0" smtClean="0"/>
              <a:t>) at </a:t>
            </a:r>
            <a:r>
              <a:rPr lang="en-US" sz="2400" b="1" dirty="0" err="1" smtClean="0"/>
              <a:t>Kandeu</a:t>
            </a:r>
            <a:endParaRPr lang="en-US" sz="2400" b="1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285401"/>
              </p:ext>
            </p:extLst>
          </p:nvPr>
        </p:nvGraphicFramePr>
        <p:xfrm>
          <a:off x="1752600" y="2158423"/>
          <a:ext cx="7231136" cy="4617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0453"/>
                <a:gridCol w="1473026"/>
                <a:gridCol w="724880"/>
                <a:gridCol w="580418"/>
                <a:gridCol w="457200"/>
                <a:gridCol w="105382"/>
                <a:gridCol w="724880"/>
                <a:gridCol w="89390"/>
                <a:gridCol w="491028"/>
                <a:gridCol w="533400"/>
                <a:gridCol w="801079"/>
              </a:tblGrid>
              <a:tr h="242327">
                <a:tc rowSpan="2"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Management options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rowSpan="2"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2013/14 Season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2014/15 Season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Overall mean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</a:tr>
              <a:tr h="24232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DC86-263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MBC33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Mean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DC86-263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MBC33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Mean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 stakes + Manure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1.36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2.56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1.96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1.37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1.49</a:t>
                      </a:r>
                      <a:r>
                        <a:rPr lang="en-US" sz="11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Bean+Manure+Fertilizer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2.11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1.37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1.37</a:t>
                      </a:r>
                      <a:r>
                        <a:rPr lang="en-US" sz="11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ab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Maize + Fertilizer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2.36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1.23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1.80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1.22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0.50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0.86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1.34</a:t>
                      </a:r>
                      <a:r>
                        <a:rPr lang="en-US" sz="1100" b="1" baseline="30000" dirty="0" smtClean="0">
                          <a:effectLst/>
                        </a:rPr>
                        <a:t>ab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Maize + Fertilizer + Manure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2.45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1.76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0.51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0.71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1.25</a:t>
                      </a:r>
                      <a:r>
                        <a:rPr lang="en-US" sz="1100" b="1" baseline="30000" dirty="0" smtClean="0">
                          <a:effectLst/>
                        </a:rPr>
                        <a:t>abc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Maize Unfertilized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0.79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2.14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1.39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1.08</a:t>
                      </a:r>
                      <a:r>
                        <a:rPr lang="en-US" sz="1100" b="1" baseline="30000" dirty="0" smtClean="0">
                          <a:effectLst/>
                        </a:rPr>
                        <a:t>abc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 s stakes Unfertilized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1.23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1.14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0.84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1.00</a:t>
                      </a:r>
                      <a:r>
                        <a:rPr lang="en-US" sz="1100" b="1" baseline="30000" dirty="0" smtClean="0">
                          <a:effectLst/>
                        </a:rPr>
                        <a:t>abc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 + Maize + Manure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0.89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1.11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0.87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0.91</a:t>
                      </a:r>
                      <a:r>
                        <a:rPr lang="en-US" sz="1100" b="1" baseline="30000" dirty="0" smtClean="0">
                          <a:effectLst/>
                        </a:rPr>
                        <a:t>bc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Bean+ Pigeon pea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0.86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0.74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0.74</a:t>
                      </a:r>
                      <a:r>
                        <a:rPr lang="en-US" sz="11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c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Mean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1.45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1.13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1.29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1.38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0.59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0.98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1.17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LSD </a:t>
                      </a:r>
                      <a:r>
                        <a:rPr lang="en-US" sz="1200" b="1" baseline="-25000" dirty="0">
                          <a:effectLst/>
                        </a:rPr>
                        <a:t>p=0.041</a:t>
                      </a:r>
                      <a:r>
                        <a:rPr lang="en-US" sz="1200" b="1" dirty="0">
                          <a:effectLst/>
                        </a:rPr>
                        <a:t> (Season)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LSD </a:t>
                      </a:r>
                      <a:r>
                        <a:rPr lang="en-US" sz="1200" b="1" baseline="-25000" dirty="0">
                          <a:effectLst/>
                        </a:rPr>
                        <a:t>p&lt;0.001 </a:t>
                      </a:r>
                      <a:r>
                        <a:rPr lang="en-US" sz="1200" b="1" dirty="0">
                          <a:effectLst/>
                        </a:rPr>
                        <a:t>(Genotype)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LSD </a:t>
                      </a:r>
                      <a:r>
                        <a:rPr lang="en-US" sz="1200" b="1" baseline="-25000" dirty="0">
                          <a:effectLst/>
                        </a:rPr>
                        <a:t>p=0.042</a:t>
                      </a:r>
                      <a:r>
                        <a:rPr lang="en-US" sz="1200" b="1" dirty="0">
                          <a:effectLst/>
                        </a:rPr>
                        <a:t> (Management)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0.56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LSD </a:t>
                      </a:r>
                      <a:r>
                        <a:rPr lang="en-US" sz="1200" b="1" baseline="-25000" dirty="0">
                          <a:effectLst/>
                        </a:rPr>
                        <a:t>p=0.031</a:t>
                      </a:r>
                      <a:r>
                        <a:rPr lang="en-US" sz="1200" b="1" dirty="0">
                          <a:effectLst/>
                        </a:rPr>
                        <a:t> (Season x Genotype)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0.41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LSD </a:t>
                      </a:r>
                      <a:r>
                        <a:rPr lang="en-US" sz="1200" b="1" baseline="-25000" dirty="0">
                          <a:effectLst/>
                        </a:rPr>
                        <a:t>p0.006  </a:t>
                      </a:r>
                      <a:r>
                        <a:rPr lang="en-US" sz="1200" b="1" dirty="0">
                          <a:effectLst/>
                        </a:rPr>
                        <a:t>(Season x Management)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0.67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  <a:tr h="24232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CV%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51.84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990" marR="6399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5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828800"/>
            <a:ext cx="2057400" cy="4191000"/>
          </a:xfrm>
        </p:spPr>
        <p:txBody>
          <a:bodyPr/>
          <a:lstStyle/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Drought affected the yield of climbing </a:t>
            </a:r>
            <a:r>
              <a:rPr lang="en-US" altLang="en-US" sz="1800" dirty="0" smtClean="0">
                <a:latin typeface="Arial" panose="020B0604020202020204" pitchFamily="34" charset="0"/>
              </a:rPr>
              <a:t>bean at </a:t>
            </a:r>
            <a:r>
              <a:rPr lang="en-US" altLang="en-US" sz="1800" dirty="0" err="1" smtClean="0">
                <a:latin typeface="Arial" panose="020B0604020202020204" pitchFamily="34" charset="0"/>
              </a:rPr>
              <a:t>Linthipe</a:t>
            </a:r>
            <a:endParaRPr lang="en-US" altLang="en-US" sz="1800" dirty="0" smtClean="0">
              <a:latin typeface="Arial" panose="020B0604020202020204" pitchFamily="34" charset="0"/>
            </a:endParaRP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There were only 2 rainfall days during the month </a:t>
            </a:r>
            <a:r>
              <a:rPr lang="en-US" altLang="en-US" sz="1800" dirty="0" smtClean="0">
                <a:latin typeface="Arial" panose="020B0604020202020204" pitchFamily="34" charset="0"/>
              </a:rPr>
              <a:t>of March </a:t>
            </a:r>
            <a:r>
              <a:rPr lang="en-US" altLang="en-US" sz="1800" dirty="0">
                <a:latin typeface="Arial" panose="020B0604020202020204" pitchFamily="34" charset="0"/>
              </a:rPr>
              <a:t>when beans were flowering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905000" y="1127591"/>
            <a:ext cx="7239000" cy="762000"/>
          </a:xfrm>
        </p:spPr>
        <p:txBody>
          <a:bodyPr/>
          <a:lstStyle/>
          <a:p>
            <a:r>
              <a:rPr lang="en-US" altLang="en-US" sz="1800" b="1" dirty="0">
                <a:latin typeface="Arial" panose="020B0604020202020204" pitchFamily="34" charset="0"/>
                <a:ea typeface="Calibri" panose="020F0502020204030204" pitchFamily="34" charset="0"/>
              </a:rPr>
              <a:t>Grain yield of climbing bean under various crop management practices in </a:t>
            </a:r>
            <a:r>
              <a:rPr lang="en-US" altLang="en-US" sz="1800" b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Kandeu</a:t>
            </a:r>
            <a:r>
              <a:rPr lang="en-US" altLang="en-US" sz="1800" b="1" dirty="0" smtClean="0">
                <a:latin typeface="Arial" panose="020B0604020202020204" pitchFamily="34" charset="0"/>
                <a:ea typeface="Calibri" panose="020F0502020204030204" pitchFamily="34" charset="0"/>
              </a:rPr>
              <a:t> and </a:t>
            </a:r>
            <a:r>
              <a:rPr lang="en-US" altLang="en-US" sz="1800" b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Linthipe</a:t>
            </a:r>
            <a:r>
              <a:rPr lang="en-US" altLang="en-US" sz="1800" b="1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altLang="en-US" sz="1800" b="1" dirty="0">
                <a:latin typeface="Arial" panose="020B0604020202020204" pitchFamily="34" charset="0"/>
                <a:ea typeface="Calibri" panose="020F0502020204030204" pitchFamily="34" charset="0"/>
              </a:rPr>
              <a:t>in 2014/15 seasons</a:t>
            </a:r>
            <a:endParaRPr lang="en-US" sz="18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287140"/>
              </p:ext>
            </p:extLst>
          </p:nvPr>
        </p:nvGraphicFramePr>
        <p:xfrm>
          <a:off x="2590800" y="1870541"/>
          <a:ext cx="6324600" cy="4987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Document" r:id="rId3" imgW="6836853" imgH="6910681" progId="Word.Document.12">
                  <p:embed/>
                </p:oleObj>
              </mc:Choice>
              <mc:Fallback>
                <p:oleObj name="Document" r:id="rId3" imgW="6836853" imgH="6910681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870541"/>
                        <a:ext cx="6324600" cy="4987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http://dapa.ciat.cgiar.org/wp-content/uploads/2013/01/image00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81712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85800"/>
          </a:xfrm>
        </p:spPr>
        <p:txBody>
          <a:bodyPr/>
          <a:lstStyle/>
          <a:p>
            <a:pPr algn="ctr"/>
            <a:r>
              <a:rPr lang="en-US" sz="2400" b="1" dirty="0" smtClean="0"/>
              <a:t>Effect of management options on performance of bush beans (Yield in </a:t>
            </a:r>
            <a:r>
              <a:rPr lang="en-GB" sz="2400" b="1" dirty="0"/>
              <a:t>t ha</a:t>
            </a:r>
            <a:r>
              <a:rPr lang="en-GB" sz="2400" b="1" baseline="30000" dirty="0"/>
              <a:t>-1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283843"/>
              </p:ext>
            </p:extLst>
          </p:nvPr>
        </p:nvGraphicFramePr>
        <p:xfrm>
          <a:off x="495299" y="2133600"/>
          <a:ext cx="8153401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Document" r:id="rId3" imgW="7990116" imgH="6229533" progId="Word.Document.12">
                  <p:embed/>
                </p:oleObj>
              </mc:Choice>
              <mc:Fallback>
                <p:oleObj name="Document" r:id="rId3" imgW="7990116" imgH="6229533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299" y="2133600"/>
                        <a:ext cx="8153401" cy="449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78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47701" y="4543425"/>
            <a:ext cx="7772400" cy="4038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Land equivalent rations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503839"/>
              </p:ext>
            </p:extLst>
          </p:nvPr>
        </p:nvGraphicFramePr>
        <p:xfrm>
          <a:off x="457200" y="2057400"/>
          <a:ext cx="7239001" cy="3319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6968"/>
                <a:gridCol w="987292"/>
                <a:gridCol w="983073"/>
                <a:gridCol w="1429926"/>
                <a:gridCol w="1340555"/>
                <a:gridCol w="1251187"/>
              </a:tblGrid>
              <a:tr h="43892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</a:rPr>
                        <a:t>Genotype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Cropping systems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Total LER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47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Sore maize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Sore bean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Intercrop maize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Intercrop beans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37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DC86-263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4948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2105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4545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919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1.36 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637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MBC33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6165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627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6028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505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1.78 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637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637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SER45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6.09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637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SER83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6.93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1.61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1.01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457200" y="5422771"/>
            <a:ext cx="7620000" cy="673229"/>
          </a:xfrm>
          <a:prstGeom prst="rect">
            <a:avLst/>
          </a:prstGeom>
        </p:spPr>
        <p:txBody>
          <a:bodyPr/>
          <a:lstStyle>
            <a:lvl1pPr marL="1143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Land equivalent ratios </a:t>
            </a:r>
            <a:r>
              <a:rPr lang="en-US" sz="2000" dirty="0" err="1" smtClean="0"/>
              <a:t>favoured</a:t>
            </a:r>
            <a:r>
              <a:rPr lang="en-US" sz="2000" dirty="0" smtClean="0"/>
              <a:t> intercropping for both climbing and bush beans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72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458200" cy="4038600"/>
          </a:xfrm>
        </p:spPr>
        <p:txBody>
          <a:bodyPr/>
          <a:lstStyle/>
          <a:p>
            <a:r>
              <a:rPr lang="en-US" sz="2200" b="1" dirty="0"/>
              <a:t>N and </a:t>
            </a:r>
            <a:r>
              <a:rPr lang="en-US" sz="2200" b="1" dirty="0" smtClean="0"/>
              <a:t>B were </a:t>
            </a:r>
            <a:r>
              <a:rPr lang="en-US" sz="2200" b="1" dirty="0"/>
              <a:t>deficient in all sites, SOC deficient in </a:t>
            </a:r>
            <a:r>
              <a:rPr lang="en-US" sz="2200" b="1" dirty="0" err="1" smtClean="0"/>
              <a:t>Kandeu</a:t>
            </a:r>
            <a:r>
              <a:rPr lang="en-US" sz="2200" b="1" dirty="0" smtClean="0"/>
              <a:t>, </a:t>
            </a:r>
            <a:r>
              <a:rPr lang="en-US" sz="2200" b="1" dirty="0"/>
              <a:t>while K and P not limiting in all sites.</a:t>
            </a:r>
          </a:p>
          <a:p>
            <a:r>
              <a:rPr lang="en-US" sz="2200" b="1" dirty="0" smtClean="0"/>
              <a:t>Bean yield was </a:t>
            </a:r>
            <a:r>
              <a:rPr lang="en-US" sz="2200" b="1" dirty="0"/>
              <a:t>low </a:t>
            </a:r>
            <a:r>
              <a:rPr lang="en-US" sz="2200" b="1" dirty="0" smtClean="0"/>
              <a:t>mainly due to drought</a:t>
            </a:r>
            <a:endParaRPr lang="en-US" sz="2200" b="1" dirty="0"/>
          </a:p>
          <a:p>
            <a:r>
              <a:rPr lang="en-GB" sz="2200" b="1" dirty="0"/>
              <a:t> </a:t>
            </a:r>
            <a:r>
              <a:rPr lang="en-US" sz="2200" b="1" dirty="0" smtClean="0"/>
              <a:t>Bush </a:t>
            </a:r>
            <a:r>
              <a:rPr lang="en-US" sz="2200" b="1" dirty="0"/>
              <a:t>beans lines performed much better under </a:t>
            </a:r>
            <a:r>
              <a:rPr lang="en-US" sz="2200" b="1" dirty="0" smtClean="0"/>
              <a:t>drought varieties were developed for drought tolerance.</a:t>
            </a:r>
            <a:endParaRPr lang="en-US" sz="2200" b="1" dirty="0"/>
          </a:p>
          <a:p>
            <a:r>
              <a:rPr lang="en-US" sz="2200" b="1" dirty="0"/>
              <a:t>B</a:t>
            </a:r>
            <a:r>
              <a:rPr lang="en-US" sz="2200" b="1" dirty="0" smtClean="0"/>
              <a:t>ean-maize </a:t>
            </a:r>
            <a:r>
              <a:rPr lang="en-US" sz="2200" b="1" dirty="0"/>
              <a:t>systems </a:t>
            </a:r>
            <a:r>
              <a:rPr lang="en-US" sz="2200" b="1" dirty="0" smtClean="0"/>
              <a:t>and soil fertility management are complex – bean performance was varied on the system </a:t>
            </a:r>
            <a:r>
              <a:rPr lang="en-US" sz="2200" b="1" dirty="0"/>
              <a:t>and soil fertility </a:t>
            </a:r>
            <a:r>
              <a:rPr lang="en-US" sz="2200" b="1" dirty="0" smtClean="0"/>
              <a:t>technology combination.</a:t>
            </a:r>
          </a:p>
          <a:p>
            <a:r>
              <a:rPr lang="en-US" sz="2200" b="1" dirty="0" smtClean="0"/>
              <a:t>Use of manure and fertilizer had overall positive results on grain yield</a:t>
            </a:r>
          </a:p>
          <a:p>
            <a:r>
              <a:rPr lang="en-US" sz="2200" b="1" dirty="0" smtClean="0"/>
              <a:t>LERs suggested that farmers were better off intercropping (bush or climbing) bean with maize</a:t>
            </a:r>
            <a:endParaRPr lang="en-US" sz="2200" b="1" dirty="0"/>
          </a:p>
          <a:p>
            <a:endParaRPr lang="en-US" sz="2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1314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7772400" cy="4495800"/>
          </a:xfrm>
        </p:spPr>
        <p:txBody>
          <a:bodyPr/>
          <a:lstStyle/>
          <a:p>
            <a:pPr lvl="0"/>
            <a:r>
              <a:rPr lang="en-GB" sz="2000" b="1" dirty="0" smtClean="0"/>
              <a:t>Use data </a:t>
            </a:r>
            <a:r>
              <a:rPr lang="en-GB" sz="2000" b="1" dirty="0"/>
              <a:t>from site characterisation and trials to develop soils health and </a:t>
            </a:r>
            <a:r>
              <a:rPr lang="en-GB" sz="2000" b="1" dirty="0" smtClean="0"/>
              <a:t>bean bean-maize </a:t>
            </a:r>
            <a:r>
              <a:rPr lang="en-GB" sz="2000" b="1" dirty="0"/>
              <a:t>productivity maps.</a:t>
            </a:r>
            <a:endParaRPr lang="en-US" sz="2000" b="1" dirty="0"/>
          </a:p>
          <a:p>
            <a:pPr lvl="0"/>
            <a:r>
              <a:rPr lang="en-GB" sz="2000" b="1" dirty="0" smtClean="0"/>
              <a:t>Empower farmers </a:t>
            </a:r>
            <a:r>
              <a:rPr lang="en-GB" sz="2000" b="1" dirty="0"/>
              <a:t>trained in phase </a:t>
            </a:r>
            <a:r>
              <a:rPr lang="en-GB" sz="2000" b="1" dirty="0" smtClean="0"/>
              <a:t>one to </a:t>
            </a:r>
            <a:r>
              <a:rPr lang="en-GB" sz="2000" b="1" dirty="0"/>
              <a:t>produce community seed </a:t>
            </a:r>
            <a:r>
              <a:rPr lang="en-GB" sz="2000" b="1" dirty="0" smtClean="0"/>
              <a:t>for proven bean varieties with </a:t>
            </a:r>
            <a:r>
              <a:rPr lang="en-GB" sz="2000" b="1" dirty="0"/>
              <a:t>support from AR and other projects, such as </a:t>
            </a:r>
            <a:r>
              <a:rPr lang="en-GB" sz="2000" b="1" dirty="0" smtClean="0"/>
              <a:t>MISSDP-II </a:t>
            </a:r>
            <a:endParaRPr lang="en-US" sz="2000" b="1" dirty="0"/>
          </a:p>
          <a:p>
            <a:pPr lvl="0"/>
            <a:r>
              <a:rPr lang="en-GB" sz="2000" b="1" dirty="0"/>
              <a:t>Conduct complementary soils and water conservation interventions (SLM)</a:t>
            </a:r>
            <a:endParaRPr lang="en-US" sz="2000" b="1" dirty="0"/>
          </a:p>
          <a:p>
            <a:pPr lvl="0"/>
            <a:r>
              <a:rPr lang="en-GB" sz="2000" b="1" dirty="0"/>
              <a:t>Scale-out the bean-maize intensification trials and assess their socioeconomic and ecological benefits. </a:t>
            </a:r>
            <a:endParaRPr lang="en-US" sz="2000" b="1" dirty="0"/>
          </a:p>
          <a:p>
            <a:pPr lvl="0"/>
            <a:r>
              <a:rPr lang="en-GB" sz="2000" b="1" dirty="0"/>
              <a:t>Further research to ascertain observed genotype x management interactions.</a:t>
            </a:r>
            <a:endParaRPr lang="en-US" sz="2000" b="1" dirty="0"/>
          </a:p>
          <a:p>
            <a:pPr lvl="0"/>
            <a:r>
              <a:rPr lang="en-GB" sz="2000" b="1" dirty="0"/>
              <a:t>Enhancing nutrient cycling through </a:t>
            </a:r>
            <a:r>
              <a:rPr lang="en-GB" sz="2000" b="1" dirty="0" smtClean="0"/>
              <a:t>Crop-livestock </a:t>
            </a:r>
            <a:r>
              <a:rPr lang="en-GB" sz="2000" b="1" dirty="0"/>
              <a:t>integration (pigs for manure or composting).</a:t>
            </a:r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971800" y="921327"/>
            <a:ext cx="5029200" cy="1143000"/>
          </a:xfrm>
        </p:spPr>
        <p:txBody>
          <a:bodyPr/>
          <a:lstStyle/>
          <a:p>
            <a:r>
              <a:rPr lang="en-US" dirty="0" smtClean="0"/>
              <a:t>Way-forward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12478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371600"/>
            <a:ext cx="8915400" cy="2438400"/>
          </a:xfrm>
        </p:spPr>
        <p:txBody>
          <a:bodyPr/>
          <a:lstStyle/>
          <a:p>
            <a:r>
              <a:rPr lang="en-GB" sz="3200" b="1" dirty="0"/>
              <a:t>The effect of different soil health management and cropping system options on grain yield of drought tolerant bush bean varieties in two agro-ecologies in central Malawi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4038600"/>
            <a:ext cx="7162800" cy="1371600"/>
          </a:xfrm>
        </p:spPr>
        <p:txBody>
          <a:bodyPr/>
          <a:lstStyle/>
          <a:p>
            <a:r>
              <a:rPr lang="en-US" sz="2800" dirty="0"/>
              <a:t>Ndengu, G</a:t>
            </a:r>
            <a:r>
              <a:rPr lang="en-US" sz="2800" dirty="0" smtClean="0"/>
              <a:t>., Chataika</a:t>
            </a:r>
            <a:r>
              <a:rPr lang="en-US" sz="2800" dirty="0"/>
              <a:t>, B., </a:t>
            </a:r>
            <a:r>
              <a:rPr lang="en-US" sz="2800" dirty="0" smtClean="0"/>
              <a:t>Mponela</a:t>
            </a:r>
            <a:r>
              <a:rPr lang="en-US" sz="2800" dirty="0"/>
              <a:t>, P., </a:t>
            </a:r>
            <a:r>
              <a:rPr lang="en-US" sz="2800" dirty="0" smtClean="0"/>
              <a:t>Lulseged</a:t>
            </a:r>
            <a:r>
              <a:rPr lang="en-US" sz="2800" dirty="0"/>
              <a:t>, D. and </a:t>
            </a:r>
            <a:r>
              <a:rPr lang="en-US" sz="2800" dirty="0" smtClean="0"/>
              <a:t>Chirwa</a:t>
            </a:r>
            <a:r>
              <a:rPr lang="en-US" sz="2800" dirty="0"/>
              <a:t>, R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905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Site description</a:t>
            </a:r>
            <a:endParaRPr lang="en-US" dirty="0"/>
          </a:p>
          <a:p>
            <a:r>
              <a:rPr lang="en-US" dirty="0"/>
              <a:t>Methodology</a:t>
            </a:r>
          </a:p>
          <a:p>
            <a:r>
              <a:rPr lang="en-US" dirty="0" smtClean="0"/>
              <a:t>Results</a:t>
            </a:r>
            <a:endParaRPr lang="en-US" dirty="0"/>
          </a:p>
          <a:p>
            <a:r>
              <a:rPr lang="en-US" dirty="0"/>
              <a:t>Conclusions </a:t>
            </a:r>
            <a:endParaRPr lang="en-US" dirty="0" smtClean="0"/>
          </a:p>
          <a:p>
            <a:r>
              <a:rPr lang="en-US" dirty="0" smtClean="0"/>
              <a:t>Way-forward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Presentation layout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12542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8077200" cy="4572000"/>
          </a:xfrm>
        </p:spPr>
        <p:txBody>
          <a:bodyPr/>
          <a:lstStyle/>
          <a:p>
            <a:r>
              <a:rPr lang="en-GB" sz="2200" b="1" dirty="0" smtClean="0"/>
              <a:t>AR field activities</a:t>
            </a:r>
            <a:r>
              <a:rPr lang="en-GB" sz="2200" dirty="0" smtClean="0"/>
              <a:t> for 2013/14 to 2014/15 using participatory research approaches</a:t>
            </a:r>
          </a:p>
          <a:p>
            <a:r>
              <a:rPr lang="en-GB" sz="2200" b="1" dirty="0" smtClean="0"/>
              <a:t>Main objective</a:t>
            </a:r>
            <a:r>
              <a:rPr lang="en-GB" sz="2200" dirty="0" smtClean="0"/>
              <a:t> -</a:t>
            </a:r>
            <a:r>
              <a:rPr lang="en-GB" sz="2200" dirty="0"/>
              <a:t>Enhance </a:t>
            </a:r>
            <a:r>
              <a:rPr lang="en-GB" sz="2200" dirty="0" smtClean="0"/>
              <a:t>adaptation of integrated bean </a:t>
            </a:r>
            <a:r>
              <a:rPr lang="en-GB" sz="2200" dirty="0"/>
              <a:t>production technologies </a:t>
            </a:r>
            <a:r>
              <a:rPr lang="en-GB" sz="2200" dirty="0" smtClean="0"/>
              <a:t>(soil </a:t>
            </a:r>
            <a:r>
              <a:rPr lang="en-GB" sz="2200" dirty="0"/>
              <a:t>fertility management and </a:t>
            </a:r>
            <a:r>
              <a:rPr lang="en-GB" sz="2200" dirty="0" smtClean="0"/>
              <a:t>cropping systems for climbing </a:t>
            </a:r>
            <a:r>
              <a:rPr lang="en-GB" sz="2200" dirty="0"/>
              <a:t>and bush </a:t>
            </a:r>
            <a:r>
              <a:rPr lang="en-GB" sz="2200" dirty="0" smtClean="0"/>
              <a:t>bean) to raise crop productivity under farmers’ conditions </a:t>
            </a:r>
          </a:p>
          <a:p>
            <a:r>
              <a:rPr lang="en-US" sz="2200" b="1" dirty="0" smtClean="0"/>
              <a:t>Interventions</a:t>
            </a:r>
            <a:r>
              <a:rPr lang="en-US" sz="2200" dirty="0" smtClean="0"/>
              <a:t>:</a:t>
            </a:r>
          </a:p>
          <a:p>
            <a:r>
              <a:rPr lang="en-US" sz="2200" dirty="0" smtClean="0"/>
              <a:t> </a:t>
            </a:r>
            <a:r>
              <a:rPr lang="en-US" sz="2200" dirty="0"/>
              <a:t>(1) characterized the two sites </a:t>
            </a:r>
            <a:endParaRPr lang="en-US" sz="2200" dirty="0" smtClean="0"/>
          </a:p>
          <a:p>
            <a:r>
              <a:rPr lang="en-US" sz="2200" dirty="0" smtClean="0"/>
              <a:t>(</a:t>
            </a:r>
            <a:r>
              <a:rPr lang="en-US" sz="2200" dirty="0"/>
              <a:t>2</a:t>
            </a:r>
            <a:r>
              <a:rPr lang="en-US" sz="2200" dirty="0" smtClean="0"/>
              <a:t>) </a:t>
            </a:r>
            <a:r>
              <a:rPr lang="en-US" sz="2200" dirty="0"/>
              <a:t>Assessed the effects of different management options on bean </a:t>
            </a:r>
            <a:r>
              <a:rPr lang="en-US" sz="2200" dirty="0" smtClean="0"/>
              <a:t>yield.</a:t>
            </a: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762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45906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209800"/>
            <a:ext cx="5791200" cy="3810000"/>
          </a:xfrm>
        </p:spPr>
        <p:txBody>
          <a:bodyPr/>
          <a:lstStyle/>
          <a:p>
            <a:r>
              <a:rPr lang="en-US" sz="2400" b="1" dirty="0" err="1" smtClean="0"/>
              <a:t>Kandeu</a:t>
            </a:r>
            <a:r>
              <a:rPr lang="en-US" sz="2400" b="1" dirty="0" smtClean="0"/>
              <a:t> </a:t>
            </a:r>
            <a:r>
              <a:rPr lang="en-US" sz="2400" b="1" dirty="0"/>
              <a:t>(</a:t>
            </a:r>
            <a:r>
              <a:rPr lang="en-US" sz="2400" b="1" dirty="0" err="1"/>
              <a:t>Ntcheu</a:t>
            </a:r>
            <a:r>
              <a:rPr lang="en-US" sz="2400" b="1" dirty="0"/>
              <a:t> district) </a:t>
            </a:r>
            <a:endParaRPr lang="en-US" sz="2400" b="1" dirty="0" smtClean="0"/>
          </a:p>
          <a:p>
            <a:pPr lvl="1"/>
            <a:r>
              <a:rPr lang="en-US" sz="2200" dirty="0" err="1"/>
              <a:t>Kandeu</a:t>
            </a:r>
            <a:r>
              <a:rPr lang="en-US" sz="2200" dirty="0"/>
              <a:t> lies within latitude of -14.6, longitude of 34.6 and at altitude of 950 </a:t>
            </a:r>
            <a:r>
              <a:rPr lang="en-US" sz="2200" dirty="0" err="1"/>
              <a:t>masl</a:t>
            </a:r>
            <a:r>
              <a:rPr lang="en-US" sz="2200" dirty="0"/>
              <a:t>. It is a relatively dry </a:t>
            </a:r>
            <a:r>
              <a:rPr lang="en-US" sz="2200" dirty="0" smtClean="0"/>
              <a:t>area</a:t>
            </a:r>
          </a:p>
          <a:p>
            <a:pPr lvl="1"/>
            <a:endParaRPr lang="en-US" sz="2200" dirty="0"/>
          </a:p>
          <a:p>
            <a:r>
              <a:rPr lang="en-US" sz="2400" b="1" dirty="0" err="1" smtClean="0"/>
              <a:t>Linthipe</a:t>
            </a:r>
            <a:r>
              <a:rPr lang="en-US" sz="2400" b="1" dirty="0" smtClean="0"/>
              <a:t> </a:t>
            </a:r>
            <a:r>
              <a:rPr lang="en-US" sz="2400" b="1" dirty="0"/>
              <a:t>(</a:t>
            </a:r>
            <a:r>
              <a:rPr lang="en-US" sz="2400" b="1" dirty="0" err="1"/>
              <a:t>Dedza</a:t>
            </a:r>
            <a:r>
              <a:rPr lang="en-US" sz="2400" b="1" dirty="0"/>
              <a:t> </a:t>
            </a:r>
            <a:r>
              <a:rPr lang="en-US" sz="2400" b="1" dirty="0" smtClean="0"/>
              <a:t>district)</a:t>
            </a:r>
          </a:p>
          <a:p>
            <a:pPr lvl="1"/>
            <a:r>
              <a:rPr lang="en-US" sz="2200" dirty="0" err="1" smtClean="0"/>
              <a:t>Linthipe</a:t>
            </a:r>
            <a:r>
              <a:rPr lang="en-US" sz="2200" dirty="0" smtClean="0"/>
              <a:t> has an average </a:t>
            </a:r>
            <a:r>
              <a:rPr lang="en-US" sz="2200" dirty="0"/>
              <a:t>precipitation of 902 mm per annum, and lies at 1300 </a:t>
            </a:r>
            <a:r>
              <a:rPr lang="en-US" sz="2200" dirty="0" err="1"/>
              <a:t>masl</a:t>
            </a:r>
            <a:r>
              <a:rPr lang="en-US" sz="2200" dirty="0"/>
              <a:t>, between longitude of-14.2 and latitudes of 34.1.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838200"/>
          </a:xfrm>
        </p:spPr>
        <p:txBody>
          <a:bodyPr/>
          <a:lstStyle/>
          <a:p>
            <a:r>
              <a:rPr lang="en-US" dirty="0" smtClean="0"/>
              <a:t>Site description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Picture 4" descr="C:\Users\bchatiaka\AppData\Local\Microsoft\Windows\Temporary Internet Files\Content.Outlook\32AEU753\lint and kan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7" t="39803" r="44051" b="25163"/>
          <a:stretch>
            <a:fillRect/>
          </a:stretch>
        </p:blipFill>
        <p:spPr bwMode="auto">
          <a:xfrm>
            <a:off x="6248400" y="2362200"/>
            <a:ext cx="2667000" cy="342900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27689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04060"/>
            <a:ext cx="7772400" cy="4244340"/>
          </a:xfrm>
        </p:spPr>
        <p:txBody>
          <a:bodyPr/>
          <a:lstStyle/>
          <a:p>
            <a:pPr indent="-342900">
              <a:buAutoNum type="alphaUcPeriod"/>
            </a:pPr>
            <a:r>
              <a:rPr lang="en-US" b="1" i="1" dirty="0" smtClean="0"/>
              <a:t>Reduction of </a:t>
            </a:r>
            <a:r>
              <a:rPr lang="en-US" b="1" i="1" dirty="0"/>
              <a:t>bean yield gap by promoting use of best fit agronomic practices </a:t>
            </a:r>
            <a:r>
              <a:rPr lang="en-US" b="1" i="1" dirty="0" smtClean="0"/>
              <a:t>through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Approach:</a:t>
            </a:r>
            <a:endParaRPr lang="en-US" dirty="0"/>
          </a:p>
          <a:p>
            <a:pPr lvl="1"/>
            <a:r>
              <a:rPr lang="en-US" b="1" dirty="0"/>
              <a:t>Use of fertilizer and manure </a:t>
            </a:r>
            <a:r>
              <a:rPr lang="en-US" b="1" dirty="0" smtClean="0"/>
              <a:t>application</a:t>
            </a:r>
            <a:endParaRPr lang="en-US" b="1" dirty="0"/>
          </a:p>
          <a:p>
            <a:pPr lvl="1"/>
            <a:r>
              <a:rPr lang="en-US" b="1" dirty="0" smtClean="0"/>
              <a:t>Appropriate cropping systems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7620000" cy="78486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46539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8305800" cy="4572000"/>
          </a:xfrm>
        </p:spPr>
        <p:txBody>
          <a:bodyPr/>
          <a:lstStyle/>
          <a:p>
            <a:pPr marL="114300" indent="0">
              <a:buNone/>
            </a:pPr>
            <a:r>
              <a:rPr lang="en-US" sz="2000" b="1" i="1" dirty="0" smtClean="0"/>
              <a:t>D. Assessment of management options using bush and climbing beans:</a:t>
            </a:r>
            <a:endParaRPr lang="en-US" sz="2000" dirty="0" smtClean="0"/>
          </a:p>
          <a:p>
            <a:r>
              <a:rPr lang="en-US" sz="2000" b="1" dirty="0" smtClean="0"/>
              <a:t>Treatments:</a:t>
            </a:r>
          </a:p>
          <a:p>
            <a:pPr lvl="1"/>
            <a:r>
              <a:rPr lang="en-US" sz="2000" b="1" dirty="0" smtClean="0"/>
              <a:t>Cropping </a:t>
            </a:r>
            <a:r>
              <a:rPr lang="en-US" sz="2000" b="1" dirty="0"/>
              <a:t>systems (mono-cropping </a:t>
            </a:r>
            <a:r>
              <a:rPr lang="en-US" sz="2000" b="1" dirty="0" smtClean="0"/>
              <a:t>and </a:t>
            </a:r>
            <a:r>
              <a:rPr lang="en-US" sz="2000" b="1" dirty="0"/>
              <a:t>intercropping with maize), F</a:t>
            </a:r>
            <a:r>
              <a:rPr lang="en-US" sz="2000" b="1" dirty="0" smtClean="0"/>
              <a:t>our </a:t>
            </a:r>
            <a:r>
              <a:rPr lang="en-US" sz="2000" b="1" dirty="0"/>
              <a:t>soil fertility management options: </a:t>
            </a:r>
            <a:r>
              <a:rPr lang="en-US" sz="2000" b="1" dirty="0" err="1"/>
              <a:t>i</a:t>
            </a:r>
            <a:r>
              <a:rPr lang="en-US" sz="2000" b="1" dirty="0"/>
              <a:t>) use of chicken manure, ii) use of fertilizer, iii) use of a combination of chicken manure and fertilizer and iv) control (nothing applied). 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In </a:t>
            </a:r>
            <a:r>
              <a:rPr lang="en-US" sz="2000" b="1" dirty="0"/>
              <a:t>total there were </a:t>
            </a:r>
            <a:r>
              <a:rPr lang="en-US" sz="2000" b="1" dirty="0" smtClean="0"/>
              <a:t>8 </a:t>
            </a:r>
            <a:r>
              <a:rPr lang="en-US" sz="2000" b="1" dirty="0"/>
              <a:t>treatments (1) bean +  stakes + manure, (2) bean+ manure + fertilizer , (3) bean + maize + fertilizer, (4) bean + maize + fertilizer + manure, (5) bean + maize unfertilized, (6) bean +  stakes unfertilized, (7) bean + maize + manure and (8) bean+ pigeon </a:t>
            </a:r>
            <a:r>
              <a:rPr lang="en-US" sz="2000" b="1" dirty="0" smtClean="0"/>
              <a:t>pea</a:t>
            </a:r>
          </a:p>
          <a:p>
            <a:pPr lvl="1"/>
            <a:r>
              <a:rPr lang="en-US" sz="2000" b="1" dirty="0"/>
              <a:t>In 2014/15 season, the bean + pigeon pea treatment was replaced by bean + manure + fertilizer.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4491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295400"/>
            <a:ext cx="1674495" cy="762000"/>
          </a:xfrm>
        </p:spPr>
        <p:txBody>
          <a:bodyPr/>
          <a:lstStyle/>
          <a:p>
            <a:r>
              <a:rPr lang="en-US" sz="3600" dirty="0" smtClean="0"/>
              <a:t>Results</a:t>
            </a:r>
            <a:endParaRPr lang="en-US" sz="3600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0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369733"/>
              </p:ext>
            </p:extLst>
          </p:nvPr>
        </p:nvGraphicFramePr>
        <p:xfrm>
          <a:off x="1681421" y="1234440"/>
          <a:ext cx="7358994" cy="531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r:id="rId4" imgW="5940848" imgH="4298794" progId="Word.Document.12">
                  <p:embed/>
                </p:oleObj>
              </mc:Choice>
              <mc:Fallback>
                <p:oleObj name="Document" r:id="rId4" imgW="5940848" imgH="4298794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421" y="1234440"/>
                        <a:ext cx="7358994" cy="531876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"/>
          <p:cNvSpPr txBox="1">
            <a:spLocks/>
          </p:cNvSpPr>
          <p:nvPr/>
        </p:nvSpPr>
        <p:spPr>
          <a:xfrm>
            <a:off x="53836" y="2362200"/>
            <a:ext cx="1317764" cy="25908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821C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821C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821C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821C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821C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800" b="1" dirty="0" smtClean="0"/>
              <a:t>Rainfall trends in </a:t>
            </a:r>
            <a:r>
              <a:rPr lang="en-US" sz="1800" b="1" dirty="0" err="1" smtClean="0"/>
              <a:t>Kandeu</a:t>
            </a:r>
            <a:r>
              <a:rPr lang="en-US" sz="1800" b="1" dirty="0" smtClean="0"/>
              <a:t> and </a:t>
            </a:r>
            <a:r>
              <a:rPr lang="en-US" sz="1800" b="1" dirty="0" err="1" smtClean="0"/>
              <a:t>Linthipe</a:t>
            </a:r>
            <a:r>
              <a:rPr lang="en-US" sz="1800" b="1" dirty="0" smtClean="0"/>
              <a:t> in 2013/14 2014/15 seasons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992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5800" y="2057400"/>
            <a:ext cx="7848600" cy="3552824"/>
          </a:xfrm>
        </p:spPr>
        <p:txBody>
          <a:bodyPr/>
          <a:lstStyle/>
          <a:p>
            <a:r>
              <a:rPr lang="en-US" sz="2400" b="1" dirty="0" smtClean="0"/>
              <a:t>2013/14 season was </a:t>
            </a:r>
            <a:r>
              <a:rPr lang="en-US" sz="2400" b="1" dirty="0"/>
              <a:t>associated with </a:t>
            </a:r>
            <a:r>
              <a:rPr lang="en-US" sz="2400" b="1" dirty="0" smtClean="0"/>
              <a:t>late but normal </a:t>
            </a:r>
            <a:r>
              <a:rPr lang="en-US" sz="2400" b="1" dirty="0"/>
              <a:t>distribution </a:t>
            </a:r>
            <a:r>
              <a:rPr lang="en-US" sz="2400" b="1" dirty="0" smtClean="0"/>
              <a:t>of RF</a:t>
            </a:r>
          </a:p>
          <a:p>
            <a:r>
              <a:rPr lang="en-US" sz="2400" b="1" dirty="0" smtClean="0"/>
              <a:t>In </a:t>
            </a:r>
            <a:r>
              <a:rPr lang="en-US" sz="2400" b="1" dirty="0" err="1" smtClean="0"/>
              <a:t>Kandeu</a:t>
            </a:r>
            <a:r>
              <a:rPr lang="en-US" sz="2400" b="1" dirty="0" smtClean="0"/>
              <a:t>, 2014/15 had less RF than 2013/14 season during the critical months (Mar &amp; April)</a:t>
            </a:r>
          </a:p>
          <a:p>
            <a:r>
              <a:rPr lang="en-US" sz="2400" b="1" dirty="0" err="1" smtClean="0"/>
              <a:t>Linthipe</a:t>
            </a:r>
            <a:r>
              <a:rPr lang="en-US" sz="2400" b="1" dirty="0" smtClean="0"/>
              <a:t> had terminal drought mainly in 2014/15 with 2days of RF in March and only 44mm </a:t>
            </a:r>
            <a:r>
              <a:rPr lang="en-US" sz="2400" b="1" dirty="0"/>
              <a:t>of </a:t>
            </a:r>
            <a:r>
              <a:rPr lang="en-US" sz="2400" b="1" dirty="0" smtClean="0"/>
              <a:t>rain.</a:t>
            </a:r>
          </a:p>
          <a:p>
            <a:r>
              <a:rPr lang="en-US" sz="2400" b="1" dirty="0" smtClean="0"/>
              <a:t>Generally, the two season were associated with dry spells though at varying degrees across sites and seasons</a:t>
            </a:r>
            <a:endParaRPr lang="en-US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7620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 descr="http://dapa.ciat.cgiar.org/wp-content/uploads/2013/01/image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1522095" cy="67056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0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1052</Words>
  <Application>Microsoft Office PowerPoint</Application>
  <PresentationFormat>On-screen Show (4:3)</PresentationFormat>
  <Paragraphs>361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MS PGothic</vt:lpstr>
      <vt:lpstr>MS PGothic</vt:lpstr>
      <vt:lpstr>Arial</vt:lpstr>
      <vt:lpstr>Calibri</vt:lpstr>
      <vt:lpstr>Gill Sans</vt:lpstr>
      <vt:lpstr>Times New Roman</vt:lpstr>
      <vt:lpstr>Wingdings</vt:lpstr>
      <vt:lpstr>AfricaRISING_presentation_template_Global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rchirwa</cp:lastModifiedBy>
  <cp:revision>40</cp:revision>
  <dcterms:created xsi:type="dcterms:W3CDTF">2016-06-26T05:52:38Z</dcterms:created>
  <dcterms:modified xsi:type="dcterms:W3CDTF">2016-07-01T05:58:06Z</dcterms:modified>
</cp:coreProperties>
</file>